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3"/>
    <p:sldId id="258" r:id="rId4"/>
    <p:sldId id="259" r:id="rId5"/>
    <p:sldId id="260" r:id="rId6"/>
    <p:sldId id="261" r:id="rId7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1845F-6C54-451F-8A41-23D5864997C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CD8E-5E0F-44BD-ACB2-D2829DE965D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CD8E-5E0F-44BD-ACB2-D2829DE965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01084-9E9E-4A75-85BC-C211097D434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289E8-EF39-4205-8AC2-6AF174950FF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9.GIF"/><Relationship Id="rId1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267138" y="836712"/>
            <a:ext cx="864096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4400" b="1" dirty="0">
                <a:solidFill>
                  <a:srgbClr val="0000CC"/>
                </a:solidFill>
              </a:rPr>
              <a:t>Unit 1</a:t>
            </a:r>
            <a:endParaRPr lang="en-US" altLang="zh-CN" sz="4400" b="1" dirty="0">
              <a:solidFill>
                <a:srgbClr val="0000CC"/>
              </a:solidFill>
            </a:endParaRPr>
          </a:p>
          <a:p>
            <a:pPr algn="ctr"/>
            <a:r>
              <a:rPr lang="en-US" altLang="zh-CN" sz="4800" b="1" dirty="0">
                <a:solidFill>
                  <a:srgbClr val="0000CC"/>
                </a:solidFill>
              </a:rPr>
              <a:t>How can we become good </a:t>
            </a:r>
            <a:endParaRPr lang="en-US" altLang="zh-CN" sz="4800" b="1" dirty="0">
              <a:solidFill>
                <a:srgbClr val="0000CC"/>
              </a:solidFill>
            </a:endParaRPr>
          </a:p>
          <a:p>
            <a:pPr algn="ctr"/>
            <a:r>
              <a:rPr lang="en-US" altLang="zh-CN" sz="4800" b="1" dirty="0">
                <a:solidFill>
                  <a:srgbClr val="0000CC"/>
                </a:solidFill>
              </a:rPr>
              <a:t>learners?</a:t>
            </a:r>
            <a:endParaRPr lang="en-US" altLang="zh-CN" sz="4800" b="1" dirty="0">
              <a:solidFill>
                <a:srgbClr val="0000CC"/>
              </a:solidFill>
            </a:endParaRPr>
          </a:p>
        </p:txBody>
      </p:sp>
      <p:sp>
        <p:nvSpPr>
          <p:cNvPr id="6147" name="WordArt 6"/>
          <p:cNvSpPr>
            <a:spLocks noChangeArrowheads="1" noChangeShapeType="1" noTextEdit="1"/>
          </p:cNvSpPr>
          <p:nvPr/>
        </p:nvSpPr>
        <p:spPr bwMode="auto">
          <a:xfrm>
            <a:off x="2481742" y="3717032"/>
            <a:ext cx="4297935" cy="5059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4000" b="1" kern="10" dirty="0">
                <a:ln w="9525">
                  <a:noFill/>
                  <a:round/>
                </a:ln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Section B 2a-3a</a:t>
            </a:r>
            <a:endParaRPr lang="zh-CN" altLang="en-US" sz="4000" b="1" kern="10" dirty="0">
              <a:ln w="9525">
                <a:noFill/>
                <a:round/>
              </a:ln>
              <a:solidFill>
                <a:srgbClr val="FF0000"/>
              </a:solidFill>
              <a:latin typeface="Arial" panose="020B0604020202020204"/>
              <a:cs typeface="Arial" panose="020B0604020202020204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304800" y="476672"/>
            <a:ext cx="8458200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at and what they need to practice more.</a:t>
            </a:r>
            <a:r>
              <a:rPr lang="en-US" altLang="en-US" sz="3200" b="1" dirty="0">
                <a:latin typeface="Times New Roman" panose="02020603050405020304" pitchFamily="18" charset="0"/>
              </a:rPr>
              <a:t> Remember, “use it or lose it”! 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Even if you learn something well, you will forget it unless you use it.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</a:rPr>
              <a:t>“</a:t>
            </a:r>
            <a:r>
              <a:rPr lang="en-US" altLang="en-US" sz="3200" b="1" dirty="0">
                <a:latin typeface="Times New Roman" panose="02020603050405020304" pitchFamily="18" charset="0"/>
              </a:rPr>
              <a:t>Practice makes perfect.</a:t>
            </a:r>
            <a:r>
              <a:rPr lang="en-US" altLang="zh-CN" sz="3200" b="1" dirty="0">
                <a:latin typeface="Times New Roman" panose="02020603050405020304" pitchFamily="18" charset="0"/>
              </a:rPr>
              <a:t>”</a:t>
            </a:r>
            <a:r>
              <a:rPr lang="en-US" altLang="en-US" sz="3200" b="1" dirty="0">
                <a:latin typeface="Times New Roman" panose="02020603050405020304" pitchFamily="18" charset="0"/>
              </a:rPr>
              <a:t> Good learners </a:t>
            </a:r>
            <a:r>
              <a:rPr lang="en-US" altLang="zh-CN" sz="3200" b="1" dirty="0">
                <a:latin typeface="Times New Roman" panose="02020603050405020304" pitchFamily="18" charset="0"/>
              </a:rPr>
              <a:t>will keep practicing what they have learned, and they</a:t>
            </a:r>
            <a:r>
              <a:rPr lang="en-US" altLang="en-US" sz="3200" b="1" dirty="0">
                <a:latin typeface="Times New Roman" panose="02020603050405020304" pitchFamily="18" charset="0"/>
              </a:rPr>
              <a:t> are not afraid of making mistakes. Alexander Graham Bell did not invent the telephone overnight. He succeeded by trying many times and learning from his mistakes.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228600" y="533400"/>
            <a:ext cx="8534400" cy="609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Developing their study skills</a:t>
            </a:r>
            <a:endParaRPr lang="en-US" altLang="en-US" sz="3600" b="1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It is not enough to just study hard. Good learners </a:t>
            </a:r>
            <a:r>
              <a:rPr lang="en-US" altLang="zh-CN" sz="3200" b="1">
                <a:latin typeface="Times New Roman" panose="02020603050405020304" pitchFamily="18" charset="0"/>
              </a:rPr>
              <a:t>know</a:t>
            </a:r>
            <a:r>
              <a:rPr lang="en-US" altLang="en-US" sz="3200" b="1">
                <a:latin typeface="Times New Roman" panose="02020603050405020304" pitchFamily="18" charset="0"/>
              </a:rPr>
              <a:t> the best ways </a:t>
            </a:r>
            <a:r>
              <a:rPr lang="en-US" altLang="zh-CN" sz="3200" b="1">
                <a:latin typeface="Times New Roman" panose="02020603050405020304" pitchFamily="18" charset="0"/>
              </a:rPr>
              <a:t>they can study</a:t>
            </a:r>
            <a:r>
              <a:rPr lang="en-US" altLang="en-US" sz="3200" b="1">
                <a:latin typeface="Times New Roman" panose="02020603050405020304" pitchFamily="18" charset="0"/>
              </a:rPr>
              <a:t>. For example, they may take notes by writing down key words or by drawing mind maps. </a:t>
            </a:r>
            <a:r>
              <a:rPr lang="en-US" altLang="zh-CN" sz="3200" b="1" u="sng">
                <a:solidFill>
                  <a:srgbClr val="FF0000"/>
                </a:solidFill>
                <a:latin typeface="Times New Roman" panose="02020603050405020304" pitchFamily="18" charset="0"/>
              </a:rPr>
              <a:t>They</a:t>
            </a:r>
            <a:r>
              <a:rPr lang="en-US" altLang="en-US" sz="3200" b="1" u="sng">
                <a:solidFill>
                  <a:srgbClr val="FF0000"/>
                </a:solidFill>
                <a:latin typeface="Times New Roman" panose="02020603050405020304" pitchFamily="18" charset="0"/>
              </a:rPr>
              <a:t> also look for ways to review what they have learned.</a:t>
            </a:r>
            <a:r>
              <a:rPr lang="en-US" altLang="en-US" sz="3200" b="1">
                <a:latin typeface="Times New Roman" panose="02020603050405020304" pitchFamily="18" charset="0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</a:rPr>
              <a:t>They</a:t>
            </a:r>
            <a:r>
              <a:rPr lang="en-US" altLang="en-US" sz="3200" b="1">
                <a:latin typeface="Times New Roman" panose="02020603050405020304" pitchFamily="18" charset="0"/>
              </a:rPr>
              <a:t> may do this by reading their notes every day or by explaining the information to another student.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943600" y="3352800"/>
            <a:ext cx="2325688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228600" y="457200"/>
            <a:ext cx="84582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Asking questions</a:t>
            </a:r>
            <a:endParaRPr lang="en-US" altLang="en-US" sz="3600" b="1" dirty="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altLang="en-US" sz="3200" b="1" dirty="0">
                <a:latin typeface="Times New Roman" panose="02020603050405020304" pitchFamily="18" charset="0"/>
              </a:rPr>
              <a:t>Good learners </a:t>
            </a:r>
            <a:r>
              <a:rPr lang="en-US" altLang="zh-CN" sz="3200" b="1" dirty="0">
                <a:latin typeface="Times New Roman" panose="02020603050405020304" pitchFamily="18" charset="0"/>
              </a:rPr>
              <a:t>often</a:t>
            </a:r>
            <a:r>
              <a:rPr lang="en-US" altLang="en-US" sz="3200" b="1" dirty="0">
                <a:latin typeface="Times New Roman" panose="02020603050405020304" pitchFamily="18" charset="0"/>
              </a:rPr>
              <a:t> ask questions during or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/>
            <a:r>
              <a:rPr lang="en-US" altLang="zh-CN" sz="3200" b="1" dirty="0">
                <a:latin typeface="Times New Roman" panose="02020603050405020304" pitchFamily="18" charset="0"/>
              </a:rPr>
              <a:t>after</a:t>
            </a:r>
            <a:r>
              <a:rPr lang="en-US" altLang="en-US" sz="3200" b="1" dirty="0">
                <a:latin typeface="Times New Roman" panose="02020603050405020304" pitchFamily="18" charset="0"/>
              </a:rPr>
              <a:t> class. </a:t>
            </a:r>
            <a:r>
              <a:rPr lang="en-US" altLang="zh-CN" sz="3200" b="1" dirty="0">
                <a:latin typeface="Times New Roman" panose="02020603050405020304" pitchFamily="18" charset="0"/>
              </a:rPr>
              <a:t>They</a:t>
            </a:r>
            <a:r>
              <a:rPr lang="en-US" altLang="en-US" sz="3200" b="1" dirty="0">
                <a:latin typeface="Times New Roman" panose="02020603050405020304" pitchFamily="18" charset="0"/>
              </a:rPr>
              <a:t> even ask each other and try to </a:t>
            </a:r>
            <a:r>
              <a:rPr lang="en-US" altLang="zh-CN" sz="3200" b="1" dirty="0">
                <a:latin typeface="Times New Roman" panose="02020603050405020304" pitchFamily="18" charset="0"/>
              </a:rPr>
              <a:t>find</a:t>
            </a:r>
            <a:r>
              <a:rPr lang="en-US" altLang="en-US" sz="3200" b="1" dirty="0">
                <a:latin typeface="Times New Roman" panose="02020603050405020304" pitchFamily="18" charset="0"/>
              </a:rPr>
              <a:t> out the answers. Knowledge comes from questioning.</a:t>
            </a:r>
            <a:endParaRPr lang="en-US" altLang="en-US" sz="3200" b="1" dirty="0">
              <a:latin typeface="Times New Roman" panose="02020603050405020304" pitchFamily="18" charset="0"/>
            </a:endParaRPr>
          </a:p>
          <a:p>
            <a:pPr algn="l"/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/>
            <a:r>
              <a:rPr lang="en-US" altLang="en-US" sz="3200" b="1" dirty="0">
                <a:latin typeface="Times New Roman" panose="02020603050405020304" pitchFamily="18" charset="0"/>
              </a:rPr>
              <a:t>Learning is a lifelong journey because every day brings something new.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/>
            <a:r>
              <a:rPr lang="en-US" altLang="en-US" sz="3200" b="1" dirty="0">
                <a:latin typeface="Times New Roman" panose="02020603050405020304" pitchFamily="18" charset="0"/>
              </a:rPr>
              <a:t>Everything that you learn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/>
            <a:r>
              <a:rPr lang="en-US" altLang="en-US" sz="3200" b="1" dirty="0">
                <a:latin typeface="Times New Roman" panose="02020603050405020304" pitchFamily="18" charset="0"/>
              </a:rPr>
              <a:t>becomes a part of you and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/>
            <a:r>
              <a:rPr lang="en-US" altLang="en-US" sz="3200" b="1" dirty="0">
                <a:latin typeface="Times New Roman" panose="02020603050405020304" pitchFamily="18" charset="0"/>
              </a:rPr>
              <a:t>changes you, so learn wisely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/>
            <a:r>
              <a:rPr lang="en-US" altLang="en-US" sz="3200" b="1" dirty="0">
                <a:latin typeface="Times New Roman" panose="02020603050405020304" pitchFamily="18" charset="0"/>
              </a:rPr>
              <a:t>and learn well.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3"/>
          <p:cNvSpPr>
            <a:spLocks noChangeArrowheads="1"/>
          </p:cNvSpPr>
          <p:nvPr/>
        </p:nvSpPr>
        <p:spPr bwMode="auto">
          <a:xfrm>
            <a:off x="2209800" y="457200"/>
            <a:ext cx="3811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40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Language Points</a:t>
            </a:r>
            <a:endParaRPr lang="en-US" altLang="zh-CN" sz="40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381000" y="1371600"/>
            <a:ext cx="8305800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1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1. Everyone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is born</a:t>
            </a:r>
            <a:r>
              <a:rPr lang="en-US" altLang="zh-CN" sz="3200" b="1" dirty="0">
                <a:latin typeface="Times New Roman" panose="02020603050405020304" pitchFamily="18" charset="0"/>
              </a:rPr>
              <a:t> with the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ability</a:t>
            </a:r>
            <a:r>
              <a:rPr lang="en-US" altLang="zh-CN" sz="3200" b="1" dirty="0">
                <a:latin typeface="Times New Roman" panose="02020603050405020304" pitchFamily="18" charset="0"/>
              </a:rPr>
              <a:t> to learn.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But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whether or not</a:t>
            </a:r>
            <a:r>
              <a:rPr lang="en-US" altLang="zh-CN" sz="3200" b="1" dirty="0">
                <a:latin typeface="Times New Roman" panose="02020603050405020304" pitchFamily="18" charset="0"/>
              </a:rPr>
              <a:t> you can do this well     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depends on</a:t>
            </a:r>
            <a:r>
              <a:rPr lang="en-US" altLang="zh-CN" sz="3200" b="1" dirty="0">
                <a:latin typeface="Times New Roman" panose="02020603050405020304" pitchFamily="18" charset="0"/>
              </a:rPr>
              <a:t> your learning habits.</a:t>
            </a:r>
            <a:r>
              <a:rPr lang="en-US" altLang="zh-CN" sz="3200" u="sng" dirty="0">
                <a:latin typeface="Times New Roman" panose="02020603050405020304" pitchFamily="18" charset="0"/>
              </a:rPr>
              <a:t> </a:t>
            </a:r>
            <a:endParaRPr lang="en-US" altLang="zh-CN" sz="3200" u="sng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  <a:buFontTx/>
              <a:buAutoNum type="arabicParenBoth"/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Be born</a:t>
            </a:r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</a:rPr>
              <a:t>意为“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天生，出生</a:t>
            </a:r>
            <a:r>
              <a:rPr lang="zh-CN" altLang="en-US" sz="3200" b="1" dirty="0">
                <a:latin typeface="Times New Roman" panose="02020603050405020304" pitchFamily="18" charset="0"/>
              </a:rPr>
              <a:t>”为被动语态   </a:t>
            </a:r>
            <a:r>
              <a:rPr lang="en-US" altLang="zh-CN" sz="3200" b="1" dirty="0">
                <a:latin typeface="Times New Roman" panose="02020603050405020304" pitchFamily="18" charset="0"/>
              </a:rPr>
              <a:t>E.g. I was born in a small village.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                      </a:t>
            </a:r>
            <a:r>
              <a:rPr lang="zh-CN" altLang="en-US" sz="3200" b="1" dirty="0">
                <a:latin typeface="Times New Roman" panose="02020603050405020304" pitchFamily="18" charset="0"/>
              </a:rPr>
              <a:t>我出生在一个小山村。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    </a:t>
            </a:r>
            <a:r>
              <a:rPr lang="en-US" altLang="zh-CN" sz="3200" b="1" dirty="0">
                <a:latin typeface="Times New Roman" panose="02020603050405020304" pitchFamily="18" charset="0"/>
              </a:rPr>
              <a:t>He was born to succeed in life.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</a:t>
            </a:r>
            <a:r>
              <a:rPr lang="zh-CN" altLang="en-US" sz="3200" b="1" dirty="0">
                <a:latin typeface="Times New Roman" panose="02020603050405020304" pitchFamily="18" charset="0"/>
              </a:rPr>
              <a:t>他生来注定会成功。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381000" y="533400"/>
            <a:ext cx="8305800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2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(2)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ability</a:t>
            </a:r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</a:rPr>
              <a:t>在此处为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不可数名词</a:t>
            </a:r>
            <a:r>
              <a:rPr lang="zh-CN" altLang="en-US" sz="3200" b="1" dirty="0">
                <a:latin typeface="Times New Roman" panose="02020603050405020304" pitchFamily="18" charset="0"/>
              </a:rPr>
              <a:t>，意为“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能力</a:t>
            </a:r>
            <a:r>
              <a:rPr lang="zh-CN" altLang="en-US" sz="3200" b="1" dirty="0">
                <a:latin typeface="Times New Roman" panose="02020603050405020304" pitchFamily="18" charset="0"/>
              </a:rPr>
              <a:t>”常构成短语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have the ability to do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sth</a:t>
            </a:r>
            <a:r>
              <a:rPr lang="en-US" altLang="zh-CN" sz="3200" b="1" dirty="0">
                <a:latin typeface="Times New Roman" panose="02020603050405020304" pitchFamily="18" charset="0"/>
              </a:rPr>
              <a:t>. ( </a:t>
            </a:r>
            <a:r>
              <a:rPr lang="zh-CN" altLang="en-US" sz="3200" b="1" dirty="0">
                <a:latin typeface="Times New Roman" panose="02020603050405020304" pitchFamily="18" charset="0"/>
              </a:rPr>
              <a:t>有能力做某事</a:t>
            </a:r>
            <a:r>
              <a:rPr lang="en-US" altLang="zh-CN" sz="3200" b="1" dirty="0">
                <a:latin typeface="Times New Roman" panose="02020603050405020304" pitchFamily="18" charset="0"/>
              </a:rPr>
              <a:t>)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Man has the ability to speak.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</a:t>
            </a:r>
            <a:r>
              <a:rPr lang="zh-CN" altLang="en-US" sz="3200" b="1" dirty="0">
                <a:latin typeface="Times New Roman" panose="02020603050405020304" pitchFamily="18" charset="0"/>
              </a:rPr>
              <a:t>人类有说话的能力。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(3)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whether or not</a:t>
            </a:r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</a:rPr>
              <a:t>意为“是否” 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whether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引导主语从句，不能与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if 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替换。</a:t>
            </a:r>
            <a:endParaRPr lang="zh-CN" altLang="en-US" sz="3200" b="1" dirty="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    </a:t>
            </a:r>
            <a:r>
              <a:rPr lang="en-US" altLang="zh-CN" sz="3200" b="1" dirty="0">
                <a:latin typeface="Times New Roman" panose="02020603050405020304" pitchFamily="18" charset="0"/>
              </a:rPr>
              <a:t>whether she will come or not is still a problem. </a:t>
            </a:r>
            <a:r>
              <a:rPr lang="zh-CN" altLang="en-US" sz="3200" b="1" dirty="0">
                <a:latin typeface="Times New Roman" panose="02020603050405020304" pitchFamily="18" charset="0"/>
              </a:rPr>
              <a:t>她是否会来还是个问题。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533400" y="914400"/>
            <a:ext cx="8305800" cy="521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(4)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Depend on</a:t>
            </a:r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</a:rPr>
              <a:t>意为“ 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视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……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而定，取决于；依靠；依赖</a:t>
            </a:r>
            <a:r>
              <a:rPr lang="zh-CN" altLang="en-US" sz="3200" b="1" dirty="0">
                <a:latin typeface="Times New Roman" panose="02020603050405020304" pitchFamily="18" charset="0"/>
              </a:rPr>
              <a:t> 。后接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名词，代词或动名词</a:t>
            </a:r>
            <a:r>
              <a:rPr lang="zh-CN" altLang="en-US" sz="3200" b="1" dirty="0">
                <a:latin typeface="Times New Roman" panose="02020603050405020304" pitchFamily="18" charset="0"/>
              </a:rPr>
              <a:t>。既</a:t>
            </a:r>
            <a:r>
              <a:rPr lang="zh-CN" altLang="en-US" sz="32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不能用于进行时态也不能用于被动语态。</a:t>
            </a:r>
            <a:endParaRPr lang="zh-CN" altLang="en-US" sz="3200" b="1" dirty="0">
              <a:solidFill>
                <a:srgbClr val="008000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We depend on the newspaper for daily news.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我们得靠报纸得知每天的消息。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You may depend on his coming.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你可以相信他会来。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457200" y="685800"/>
            <a:ext cx="8305800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20000"/>
              </a:lnSpc>
              <a:tabLst>
                <a:tab pos="1347470" algn="l"/>
              </a:tabLst>
            </a:pPr>
            <a:r>
              <a:rPr lang="en-US" altLang="zh-CN" sz="3200" b="1" dirty="0">
                <a:latin typeface="Times New Roman" panose="02020603050405020304" pitchFamily="18" charset="0"/>
              </a:rPr>
              <a:t>2. Studies</a:t>
            </a:r>
            <a:r>
              <a:rPr lang="en-US" altLang="en-US" sz="3200" b="1" dirty="0">
                <a:latin typeface="Times New Roman" panose="02020603050405020304" pitchFamily="18" charset="0"/>
              </a:rPr>
              <a:t> show that if you are interested in something, your brain is more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active </a:t>
            </a:r>
            <a:r>
              <a:rPr lang="en-US" altLang="en-US" sz="3200" b="1" dirty="0">
                <a:latin typeface="Times New Roman" panose="02020603050405020304" pitchFamily="18" charset="0"/>
              </a:rPr>
              <a:t>and it is also easier for you to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pay attention to</a:t>
            </a:r>
            <a:r>
              <a:rPr lang="en-US" altLang="en-US" sz="3200" b="1" dirty="0">
                <a:latin typeface="Times New Roman" panose="02020603050405020304" pitchFamily="18" charset="0"/>
              </a:rPr>
              <a:t> it for a long time.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  <a:buFontTx/>
              <a:buAutoNum type="arabicParenBoth"/>
              <a:tabLst>
                <a:tab pos="1347470" algn="l"/>
              </a:tabLst>
            </a:pPr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Active </a:t>
            </a:r>
            <a:r>
              <a:rPr lang="en-US" altLang="zh-CN" sz="3200" b="1" dirty="0">
                <a:latin typeface="Times New Roman" panose="02020603050405020304" pitchFamily="18" charset="0"/>
              </a:rPr>
              <a:t>–</a:t>
            </a:r>
            <a:r>
              <a:rPr lang="en-US" altLang="zh-CN" sz="3200" b="1" dirty="0" err="1">
                <a:latin typeface="Times New Roman" panose="02020603050405020304" pitchFamily="18" charset="0"/>
              </a:rPr>
              <a:t>adj</a:t>
            </a:r>
            <a:r>
              <a:rPr lang="en-US" altLang="zh-CN" sz="3200" b="1" dirty="0">
                <a:latin typeface="Times New Roman" panose="02020603050405020304" pitchFamily="18" charset="0"/>
              </a:rPr>
              <a:t>, “</a:t>
            </a:r>
            <a:r>
              <a:rPr lang="zh-CN" altLang="en-US" sz="3200" b="1" dirty="0">
                <a:solidFill>
                  <a:srgbClr val="0066FF"/>
                </a:solidFill>
                <a:latin typeface="Times New Roman" panose="02020603050405020304" pitchFamily="18" charset="0"/>
              </a:rPr>
              <a:t>活跃的，积极的</a:t>
            </a:r>
            <a:r>
              <a:rPr lang="zh-CN" altLang="en-US" sz="3200" b="1" dirty="0">
                <a:latin typeface="Times New Roman" panose="02020603050405020304" pitchFamily="18" charset="0"/>
              </a:rPr>
              <a:t>” 可作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表语   </a:t>
            </a:r>
            <a:endParaRPr lang="zh-CN" altLang="en-US" sz="3200" b="1" dirty="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  <a:tabLst>
                <a:tab pos="1347470" algn="l"/>
              </a:tabLst>
            </a:pP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     或定语</a:t>
            </a:r>
            <a:r>
              <a:rPr lang="zh-CN" altLang="en-US" sz="3200" b="1" dirty="0">
                <a:latin typeface="Times New Roman" panose="02020603050405020304" pitchFamily="18" charset="0"/>
              </a:rPr>
              <a:t>。常用短语：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take an active part in,</a:t>
            </a:r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  <a:tabLst>
                <a:tab pos="1347470" algn="l"/>
              </a:tabLst>
            </a:pPr>
            <a:r>
              <a:rPr lang="en-US" altLang="zh-CN" sz="3200" b="1" dirty="0">
                <a:latin typeface="Times New Roman" panose="02020603050405020304" pitchFamily="18" charset="0"/>
              </a:rPr>
              <a:t>     </a:t>
            </a:r>
            <a:r>
              <a:rPr lang="zh-CN" altLang="en-US" sz="3200" b="1" dirty="0">
                <a:latin typeface="Times New Roman" panose="02020603050405020304" pitchFamily="18" charset="0"/>
              </a:rPr>
              <a:t>意为“积极参加”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  <a:tabLst>
                <a:tab pos="1347470" algn="l"/>
              </a:tabLst>
            </a:pPr>
            <a:r>
              <a:rPr lang="en-US" altLang="zh-CN" sz="3200" b="1" dirty="0">
                <a:latin typeface="Times New Roman" panose="02020603050405020304" pitchFamily="18" charset="0"/>
              </a:rPr>
              <a:t>Although he is over 80, he is still very active.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  <a:tabLst>
                <a:tab pos="1347470" algn="l"/>
              </a:tabLst>
            </a:pPr>
            <a:r>
              <a:rPr lang="zh-CN" altLang="en-US" sz="3200" b="1" dirty="0">
                <a:latin typeface="Times New Roman" panose="02020603050405020304" pitchFamily="18" charset="0"/>
              </a:rPr>
              <a:t>他虽然年过八十，但是仍很活跃。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381000" y="609600"/>
            <a:ext cx="8382000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4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We all take a part in the sports meeting.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我们都积极参加运动会。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(2)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pay attention to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</a:rPr>
              <a:t>意为“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注意，关注</a:t>
            </a:r>
            <a:r>
              <a:rPr lang="zh-CN" altLang="en-US" sz="3200" b="1" dirty="0">
                <a:latin typeface="Times New Roman" panose="02020603050405020304" pitchFamily="18" charset="0"/>
              </a:rPr>
              <a:t>”，其中</a:t>
            </a:r>
            <a:r>
              <a:rPr lang="en-US" altLang="zh-CN" sz="3200" b="1" dirty="0">
                <a:latin typeface="Times New Roman" panose="02020603050405020304" pitchFamily="18" charset="0"/>
              </a:rPr>
              <a:t>to </a:t>
            </a:r>
            <a:r>
              <a:rPr lang="zh-CN" altLang="en-US" sz="3200" b="1" dirty="0">
                <a:latin typeface="Times New Roman" panose="02020603050405020304" pitchFamily="18" charset="0"/>
              </a:rPr>
              <a:t>为介词，其后可接</a:t>
            </a:r>
            <a:r>
              <a:rPr lang="zh-CN" altLang="en-US" sz="3200" b="1" dirty="0">
                <a:solidFill>
                  <a:srgbClr val="0066FF"/>
                </a:solidFill>
                <a:latin typeface="Times New Roman" panose="02020603050405020304" pitchFamily="18" charset="0"/>
              </a:rPr>
              <a:t>名词、代词或动词</a:t>
            </a:r>
            <a:r>
              <a:rPr lang="en-US" altLang="zh-CN" sz="3200" b="1" dirty="0">
                <a:solidFill>
                  <a:srgbClr val="0066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3200" b="1" dirty="0" err="1">
                <a:solidFill>
                  <a:srgbClr val="0066FF"/>
                </a:solidFill>
                <a:latin typeface="Times New Roman" panose="02020603050405020304" pitchFamily="18" charset="0"/>
              </a:rPr>
              <a:t>ing</a:t>
            </a:r>
            <a:r>
              <a:rPr lang="zh-CN" altLang="en-US" sz="3200" b="1" dirty="0">
                <a:solidFill>
                  <a:srgbClr val="0066FF"/>
                </a:solidFill>
                <a:latin typeface="Times New Roman" panose="02020603050405020304" pitchFamily="18" charset="0"/>
              </a:rPr>
              <a:t>形式</a:t>
            </a:r>
            <a:r>
              <a:rPr lang="zh-CN" altLang="en-US" sz="3200" b="1" dirty="0">
                <a:latin typeface="Times New Roman" panose="02020603050405020304" pitchFamily="18" charset="0"/>
              </a:rPr>
              <a:t>。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You’d better pay attention to this word in the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English exam last time.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zh-CN" altLang="en-US" sz="3200" b="1" dirty="0">
                <a:latin typeface="Times New Roman" panose="02020603050405020304" pitchFamily="18" charset="0"/>
              </a:rPr>
              <a:t>你最好注意一下上次英语考试中的这个单词。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457200" y="533400"/>
            <a:ext cx="8382000" cy="503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45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3. Good</a:t>
            </a:r>
            <a:r>
              <a:rPr lang="en-US" altLang="en-US" sz="3200" b="1">
                <a:latin typeface="Times New Roman" panose="02020603050405020304" pitchFamily="18" charset="0"/>
              </a:rPr>
              <a:t> learners </a:t>
            </a:r>
            <a:r>
              <a:rPr lang="en-US" altLang="zh-CN" sz="3200" b="1">
                <a:latin typeface="Times New Roman" panose="02020603050405020304" pitchFamily="18" charset="0"/>
              </a:rPr>
              <a:t>often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connect</a:t>
            </a:r>
            <a:r>
              <a:rPr lang="en-US" altLang="en-US" sz="3200" b="1">
                <a:latin typeface="Times New Roman" panose="02020603050405020304" pitchFamily="18" charset="0"/>
              </a:rPr>
              <a:t> what they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need</a:t>
            </a:r>
            <a:r>
              <a:rPr lang="en-US" altLang="en-US" sz="3200" b="1">
                <a:latin typeface="Times New Roman" panose="02020603050405020304" pitchFamily="18" charset="0"/>
              </a:rPr>
              <a:t> to learn with something they are interested in.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</a:rPr>
              <a:t>(1) </a:t>
            </a:r>
            <a:r>
              <a:rPr lang="en-US" altLang="zh-CN" sz="3200" b="1">
                <a:solidFill>
                  <a:srgbClr val="CC00FF"/>
                </a:solidFill>
                <a:latin typeface="Times New Roman" panose="02020603050405020304" pitchFamily="18" charset="0"/>
              </a:rPr>
              <a:t>connect…with…</a:t>
            </a:r>
            <a:r>
              <a:rPr lang="zh-CN" altLang="en-US" sz="3200" b="1">
                <a:latin typeface="Times New Roman" panose="02020603050405020304" pitchFamily="18" charset="0"/>
              </a:rPr>
              <a:t>意为“ </a:t>
            </a: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</a:rPr>
              <a:t>把</a:t>
            </a:r>
            <a:r>
              <a:rPr lang="en-US" altLang="zh-CN" sz="3200" b="1">
                <a:solidFill>
                  <a:srgbClr val="0066FF"/>
                </a:solidFill>
                <a:latin typeface="Times New Roman" panose="02020603050405020304" pitchFamily="18" charset="0"/>
              </a:rPr>
              <a:t>……</a:t>
            </a: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</a:rPr>
              <a:t>和</a:t>
            </a:r>
            <a:r>
              <a:rPr lang="en-US" altLang="zh-CN" sz="3200" b="1">
                <a:solidFill>
                  <a:srgbClr val="0066FF"/>
                </a:solidFill>
                <a:latin typeface="Times New Roman" panose="02020603050405020304" pitchFamily="18" charset="0"/>
              </a:rPr>
              <a:t>……</a:t>
            </a: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</a:rPr>
              <a:t>联系起来</a:t>
            </a:r>
            <a:r>
              <a:rPr lang="zh-CN" altLang="en-US" sz="3200" b="1">
                <a:latin typeface="Times New Roman" panose="02020603050405020304" pitchFamily="18" charset="0"/>
              </a:rPr>
              <a:t>” 其名词形式为</a:t>
            </a:r>
            <a:r>
              <a:rPr lang="en-US" altLang="zh-CN" sz="3200" b="1">
                <a:solidFill>
                  <a:srgbClr val="000099"/>
                </a:solidFill>
                <a:latin typeface="Times New Roman" panose="02020603050405020304" pitchFamily="18" charset="0"/>
              </a:rPr>
              <a:t>connection</a:t>
            </a:r>
            <a:r>
              <a:rPr lang="zh-CN" altLang="en-US" sz="3200" b="1">
                <a:solidFill>
                  <a:srgbClr val="000099"/>
                </a:solidFill>
                <a:latin typeface="Times New Roman" panose="02020603050405020304" pitchFamily="18" charset="0"/>
              </a:rPr>
              <a:t>，意为“连接；关系”</a:t>
            </a:r>
            <a:endParaRPr lang="zh-CN" altLang="en-US" sz="3200" b="1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45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Please don’t connect this person with that person. </a:t>
            </a:r>
            <a:r>
              <a:rPr lang="zh-CN" altLang="en-US" sz="3200" b="1">
                <a:latin typeface="Times New Roman" panose="02020603050405020304" pitchFamily="18" charset="0"/>
              </a:rPr>
              <a:t>请不要把这个人和那个人联系在一起。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457200" y="533400"/>
            <a:ext cx="8382000" cy="579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4. Good learners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think about</a:t>
            </a:r>
            <a:r>
              <a:rPr lang="en-US" altLang="zh-CN" sz="3200" b="1">
                <a:latin typeface="Times New Roman" panose="02020603050405020304" pitchFamily="18" charset="0"/>
              </a:rPr>
              <a:t> what they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are good at</a:t>
            </a:r>
            <a:r>
              <a:rPr lang="en-US" altLang="zh-CN" sz="3200" b="1">
                <a:latin typeface="Times New Roman" panose="02020603050405020304" pitchFamily="18" charset="0"/>
              </a:rPr>
              <a:t> and </a:t>
            </a:r>
            <a:r>
              <a:rPr lang="en-US" altLang="en-US" sz="3200" b="1">
                <a:latin typeface="Times New Roman" panose="02020603050405020304" pitchFamily="18" charset="0"/>
              </a:rPr>
              <a:t>what they need to practice more.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800100" lvl="1" indent="-342900" algn="l">
              <a:lnSpc>
                <a:spcPct val="130000"/>
              </a:lnSpc>
              <a:buFontTx/>
              <a:buAutoNum type="arabicParenBoth"/>
            </a:pPr>
            <a:r>
              <a:rPr lang="en-US" altLang="zh-CN" sz="3200" b="1">
                <a:latin typeface="Times New Roman" panose="02020603050405020304" pitchFamily="18" charset="0"/>
              </a:rPr>
              <a:t>Think about </a:t>
            </a:r>
            <a:r>
              <a:rPr lang="zh-CN" altLang="en-US" sz="3200" b="1">
                <a:latin typeface="Times New Roman" panose="02020603050405020304" pitchFamily="18" charset="0"/>
              </a:rPr>
              <a:t>意为“</a:t>
            </a:r>
            <a:r>
              <a:rPr lang="zh-CN" altLang="en-US" sz="3200" b="1">
                <a:solidFill>
                  <a:srgbClr val="CC00FF"/>
                </a:solidFill>
                <a:latin typeface="Times New Roman" panose="02020603050405020304" pitchFamily="18" charset="0"/>
              </a:rPr>
              <a:t>考虑</a:t>
            </a:r>
            <a:r>
              <a:rPr lang="zh-CN" altLang="en-US" sz="3200" b="1">
                <a:latin typeface="Times New Roman" panose="02020603050405020304" pitchFamily="18" charset="0"/>
              </a:rPr>
              <a:t>”其后接</a:t>
            </a: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</a:rPr>
              <a:t>名词、代词、动词</a:t>
            </a:r>
            <a:r>
              <a:rPr lang="en-US" altLang="zh-CN" sz="3200" b="1">
                <a:solidFill>
                  <a:srgbClr val="0066FF"/>
                </a:solidFill>
                <a:latin typeface="Times New Roman" panose="02020603050405020304" pitchFamily="18" charset="0"/>
              </a:rPr>
              <a:t>-ing</a:t>
            </a: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</a:rPr>
              <a:t>形式或宾语从句。</a:t>
            </a:r>
            <a:endParaRPr lang="zh-CN" altLang="en-US" sz="3200" b="1">
              <a:solidFill>
                <a:srgbClr val="0066FF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They are thinking about a serious problem.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zh-CN" altLang="en-US" sz="3200" b="1">
                <a:latin typeface="Times New Roman" panose="02020603050405020304" pitchFamily="18" charset="0"/>
              </a:rPr>
              <a:t>他们正在考虑一个严肃的问题。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(2) Be good at “</a:t>
            </a: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</a:rPr>
              <a:t>擅长</a:t>
            </a:r>
            <a:r>
              <a:rPr lang="zh-CN" altLang="en-US" sz="3200" b="1">
                <a:latin typeface="Times New Roman" panose="02020603050405020304" pitchFamily="18" charset="0"/>
              </a:rPr>
              <a:t>” 同义于 </a:t>
            </a:r>
            <a:r>
              <a:rPr lang="en-US" altLang="zh-CN" sz="3200" b="1">
                <a:solidFill>
                  <a:srgbClr val="CC00FF"/>
                </a:solidFill>
                <a:latin typeface="Times New Roman" panose="02020603050405020304" pitchFamily="18" charset="0"/>
              </a:rPr>
              <a:t>do well in</a:t>
            </a:r>
            <a:r>
              <a:rPr lang="en-US" altLang="zh-CN" sz="3200" b="1">
                <a:latin typeface="Times New Roman" panose="02020603050405020304" pitchFamily="18" charset="0"/>
              </a:rPr>
              <a:t> “</a:t>
            </a:r>
            <a:r>
              <a:rPr lang="zh-CN" altLang="en-US" sz="3200" b="1">
                <a:latin typeface="Times New Roman" panose="02020603050405020304" pitchFamily="18" charset="0"/>
              </a:rPr>
              <a:t>在某方面做得好”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3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He is good at English.= he does well in English.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395288" y="4886325"/>
            <a:ext cx="8424862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algn="l">
              <a:lnSpc>
                <a:spcPct val="110000"/>
              </a:lnSpc>
              <a:buFontTx/>
              <a:buAutoNum type="arabicPeriod"/>
            </a:pPr>
            <a:r>
              <a:rPr lang="en-US" altLang="zh-CN" sz="3600" b="1" dirty="0">
                <a:latin typeface="Times New Roman" panose="02020603050405020304" pitchFamily="18" charset="0"/>
              </a:rPr>
              <a:t> She learns English _________________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__________________. 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grpSp>
        <p:nvGrpSpPr>
          <p:cNvPr id="114691" name="Group 3"/>
          <p:cNvGrpSpPr/>
          <p:nvPr/>
        </p:nvGrpSpPr>
        <p:grpSpPr bwMode="auto">
          <a:xfrm>
            <a:off x="2339975" y="1557338"/>
            <a:ext cx="3978275" cy="3138487"/>
            <a:chOff x="1565" y="890"/>
            <a:chExt cx="2506" cy="1977"/>
          </a:xfrm>
        </p:grpSpPr>
        <p:pic>
          <p:nvPicPr>
            <p:cNvPr id="114692" name="Picture 4" descr="200791815585321_2"/>
            <p:cNvPicPr>
              <a:picLocks noChangeAspect="1" noChangeArrowheads="1"/>
            </p:cNvPicPr>
            <p:nvPr/>
          </p:nvPicPr>
          <p:blipFill>
            <a:blip r:embed="rId1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01" y="890"/>
              <a:ext cx="2370" cy="1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693" name="Rectangle 5"/>
            <p:cNvSpPr>
              <a:spLocks noChangeArrowheads="1"/>
            </p:cNvSpPr>
            <p:nvPr/>
          </p:nvSpPr>
          <p:spPr bwMode="auto">
            <a:xfrm>
              <a:off x="1565" y="890"/>
              <a:ext cx="725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zh-CN" altLang="zh-CN"/>
            </a:p>
          </p:txBody>
        </p:sp>
      </p:grp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539750" y="765175"/>
            <a:ext cx="79835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zh-CN" altLang="en-US" sz="3600" b="1" dirty="0">
                <a:solidFill>
                  <a:srgbClr val="9900CC"/>
                </a:solidFill>
                <a:latin typeface="Times New Roman" panose="02020603050405020304" pitchFamily="18" charset="0"/>
              </a:rPr>
              <a:t>根据所给图示用适当的词汇完成句子。</a:t>
            </a:r>
            <a:endParaRPr lang="zh-CN" altLang="en-US" sz="3600" b="1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827088" y="5524500"/>
            <a:ext cx="4425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F42414"/>
                </a:solidFill>
                <a:latin typeface="Times New Roman" panose="02020603050405020304" pitchFamily="18" charset="0"/>
              </a:rPr>
              <a:t>English-language TV </a:t>
            </a:r>
            <a:endParaRPr lang="en-US" altLang="zh-CN" sz="3600" b="1" dirty="0">
              <a:solidFill>
                <a:srgbClr val="F42414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4787900" y="4941888"/>
            <a:ext cx="2559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42414"/>
                </a:solidFill>
                <a:latin typeface="Times New Roman" panose="02020603050405020304" pitchFamily="18" charset="0"/>
              </a:rPr>
              <a:t>by watching</a:t>
            </a:r>
            <a:endParaRPr lang="en-US" altLang="zh-CN" sz="3600" b="1" dirty="0">
              <a:solidFill>
                <a:srgbClr val="F42414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2209800" y="152400"/>
            <a:ext cx="2987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4000" b="1" dirty="0"/>
              <a:t>Review</a:t>
            </a:r>
            <a:endParaRPr lang="en-US" altLang="zh-CN" sz="4000" b="1" dirty="0"/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5" grpId="0"/>
      <p:bldP spid="11469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457200" y="685800"/>
            <a:ext cx="8305800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2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5.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Even if</a:t>
            </a:r>
            <a:r>
              <a:rPr lang="en-US" altLang="en-US" sz="3200" b="1">
                <a:latin typeface="Times New Roman" panose="02020603050405020304" pitchFamily="18" charset="0"/>
              </a:rPr>
              <a:t> you learn something well, you will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forget </a:t>
            </a:r>
            <a:r>
              <a:rPr lang="en-US" altLang="en-US" sz="3200" b="1">
                <a:latin typeface="Times New Roman" panose="02020603050405020304" pitchFamily="18" charset="0"/>
              </a:rPr>
              <a:t>it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unless</a:t>
            </a:r>
            <a:r>
              <a:rPr lang="en-US" altLang="en-US" sz="3200" b="1">
                <a:latin typeface="Times New Roman" panose="02020603050405020304" pitchFamily="18" charset="0"/>
              </a:rPr>
              <a:t> you use it.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Even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if</a:t>
            </a:r>
            <a:r>
              <a:rPr lang="en-US" altLang="en-US" sz="3200" b="1"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</a:rPr>
              <a:t>意为“即使，尽管”，用于引导让步状语从句，有退一步设想的意味，同义于“</a:t>
            </a:r>
            <a:r>
              <a:rPr lang="en-US" altLang="zh-CN" sz="3200" b="1">
                <a:latin typeface="Times New Roman" panose="02020603050405020304" pitchFamily="18" charset="0"/>
              </a:rPr>
              <a:t>even though”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    I’ll help you, even if I must stay up the whole night. </a:t>
            </a:r>
            <a:r>
              <a:rPr lang="zh-CN" altLang="en-US" sz="3200" b="1">
                <a:latin typeface="Times New Roman" panose="02020603050405020304" pitchFamily="18" charset="0"/>
              </a:rPr>
              <a:t>即使熬夜一整晚我也要帮助你。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）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forget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后直接跟名词、代词、动词不定式或动词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-ing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形式，但两者意义完全不同。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</a:pP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685800" y="914400"/>
            <a:ext cx="7467600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Forget to do sth </a:t>
            </a:r>
            <a:r>
              <a:rPr lang="zh-CN" altLang="en-US" sz="3200" b="1">
                <a:latin typeface="Times New Roman" panose="02020603050405020304" pitchFamily="18" charset="0"/>
              </a:rPr>
              <a:t>和</a:t>
            </a:r>
            <a:r>
              <a:rPr lang="en-US" altLang="zh-CN" sz="3200" b="1">
                <a:latin typeface="Times New Roman" panose="02020603050405020304" pitchFamily="18" charset="0"/>
              </a:rPr>
              <a:t>forget doing sth.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Forget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to do</a:t>
            </a:r>
            <a:r>
              <a:rPr lang="en-US" altLang="zh-CN" sz="3200" b="1">
                <a:latin typeface="Times New Roman" panose="02020603050405020304" pitchFamily="18" charset="0"/>
              </a:rPr>
              <a:t> sth:      </a:t>
            </a:r>
            <a:r>
              <a:rPr lang="zh-CN" altLang="en-US" sz="3200" b="1">
                <a:latin typeface="Times New Roman" panose="02020603050405020304" pitchFamily="18" charset="0"/>
              </a:rPr>
              <a:t>忘记</a:t>
            </a:r>
            <a:r>
              <a:rPr lang="zh-CN" altLang="en-US" sz="3200" b="1">
                <a:solidFill>
                  <a:srgbClr val="CC00FF"/>
                </a:solidFill>
                <a:latin typeface="Times New Roman" panose="02020603050405020304" pitchFamily="18" charset="0"/>
              </a:rPr>
              <a:t>去做</a:t>
            </a:r>
            <a:r>
              <a:rPr lang="zh-CN" altLang="en-US" sz="3200" b="1">
                <a:latin typeface="Times New Roman" panose="02020603050405020304" pitchFamily="18" charset="0"/>
              </a:rPr>
              <a:t>某事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forget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doing</a:t>
            </a:r>
            <a:r>
              <a:rPr lang="en-US" altLang="zh-CN" sz="3200" b="1">
                <a:latin typeface="Times New Roman" panose="02020603050405020304" pitchFamily="18" charset="0"/>
              </a:rPr>
              <a:t> sth.       </a:t>
            </a:r>
            <a:r>
              <a:rPr lang="zh-CN" altLang="en-US" sz="3200" b="1">
                <a:latin typeface="Times New Roman" panose="02020603050405020304" pitchFamily="18" charset="0"/>
              </a:rPr>
              <a:t>忘记</a:t>
            </a:r>
            <a:r>
              <a:rPr lang="zh-CN" altLang="en-US" sz="3200" b="1">
                <a:solidFill>
                  <a:srgbClr val="CC00FF"/>
                </a:solidFill>
                <a:latin typeface="Times New Roman" panose="02020603050405020304" pitchFamily="18" charset="0"/>
              </a:rPr>
              <a:t>做过</a:t>
            </a:r>
            <a:r>
              <a:rPr lang="zh-CN" altLang="en-US" sz="3200" b="1">
                <a:latin typeface="Times New Roman" panose="02020603050405020304" pitchFamily="18" charset="0"/>
              </a:rPr>
              <a:t>某事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e.g. I forget to turn off the light.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       </a:t>
            </a:r>
            <a:r>
              <a:rPr lang="zh-CN" altLang="en-US" sz="3200" b="1">
                <a:latin typeface="Times New Roman" panose="02020603050405020304" pitchFamily="18" charset="0"/>
              </a:rPr>
              <a:t>我忘记关灯了。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zh-CN" altLang="en-US" sz="3200" b="1">
                <a:latin typeface="Times New Roman" panose="02020603050405020304" pitchFamily="18" charset="0"/>
              </a:rPr>
              <a:t>      </a:t>
            </a:r>
            <a:r>
              <a:rPr lang="en-US" altLang="zh-CN" sz="3200" b="1">
                <a:latin typeface="Times New Roman" panose="02020603050405020304" pitchFamily="18" charset="0"/>
              </a:rPr>
              <a:t>I forget turning off the light.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       </a:t>
            </a:r>
            <a:r>
              <a:rPr lang="zh-CN" altLang="en-US" sz="3200" b="1">
                <a:latin typeface="Times New Roman" panose="02020603050405020304" pitchFamily="18" charset="0"/>
              </a:rPr>
              <a:t>我忘记已经关灯了。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381000" y="838200"/>
            <a:ext cx="8305800" cy="555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6. They also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look for</a:t>
            </a:r>
            <a:r>
              <a:rPr lang="en-US" altLang="zh-CN" sz="3200" b="1">
                <a:latin typeface="Times New Roman" panose="02020603050405020304" pitchFamily="18" charset="0"/>
              </a:rPr>
              <a:t> ways to 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review</a:t>
            </a:r>
            <a:r>
              <a:rPr lang="en-US" altLang="zh-CN" sz="3200" b="1">
                <a:latin typeface="Times New Roman" panose="02020603050405020304" pitchFamily="18" charset="0"/>
              </a:rPr>
              <a:t> what they have learned.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r>
              <a:rPr lang="zh-CN" altLang="en-US" sz="3200" b="1">
                <a:latin typeface="Times New Roman" panose="02020603050405020304" pitchFamily="18" charset="0"/>
              </a:rPr>
              <a:t>（</a:t>
            </a:r>
            <a:r>
              <a:rPr lang="en-US" altLang="zh-CN" sz="3200" b="1">
                <a:latin typeface="Times New Roman" panose="02020603050405020304" pitchFamily="18" charset="0"/>
              </a:rPr>
              <a:t>1</a:t>
            </a:r>
            <a:r>
              <a:rPr lang="zh-CN" altLang="en-US" sz="3200" b="1">
                <a:latin typeface="Times New Roman" panose="02020603050405020304" pitchFamily="18" charset="0"/>
              </a:rPr>
              <a:t>）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look for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</a:rPr>
              <a:t>意为“寻找” 后跟</a:t>
            </a:r>
            <a:r>
              <a:rPr lang="zh-CN" altLang="en-US" sz="3200" b="1">
                <a:solidFill>
                  <a:srgbClr val="0066FF"/>
                </a:solidFill>
                <a:latin typeface="Times New Roman" panose="02020603050405020304" pitchFamily="18" charset="0"/>
              </a:rPr>
              <a:t>名词或代词</a:t>
            </a:r>
            <a:r>
              <a:rPr lang="zh-CN" altLang="en-US" sz="3200" b="1">
                <a:latin typeface="Times New Roman" panose="02020603050405020304" pitchFamily="18" charset="0"/>
              </a:rPr>
              <a:t>作宾语。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r>
              <a:rPr lang="zh-CN" altLang="en-US" sz="3200" b="1">
                <a:latin typeface="Times New Roman" panose="02020603050405020304" pitchFamily="18" charset="0"/>
              </a:rPr>
              <a:t>    </a:t>
            </a:r>
            <a:r>
              <a:rPr lang="en-US" altLang="zh-CN" sz="3200" b="1">
                <a:latin typeface="Times New Roman" panose="02020603050405020304" pitchFamily="18" charset="0"/>
              </a:rPr>
              <a:t>E.g. they are looking for the missing child.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            </a:t>
            </a:r>
            <a:r>
              <a:rPr lang="zh-CN" altLang="en-US" sz="3200" b="1">
                <a:latin typeface="Times New Roman" panose="02020603050405020304" pitchFamily="18" charset="0"/>
              </a:rPr>
              <a:t>他们在寻找失踪的孩子。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r>
              <a:rPr lang="zh-CN" altLang="en-US" sz="3200" b="1">
                <a:latin typeface="Times New Roman" panose="02020603050405020304" pitchFamily="18" charset="0"/>
              </a:rPr>
              <a:t>    比较：</a:t>
            </a:r>
            <a:r>
              <a:rPr lang="en-US" altLang="zh-CN" sz="3200" b="1">
                <a:latin typeface="Times New Roman" panose="02020603050405020304" pitchFamily="18" charset="0"/>
              </a:rPr>
              <a:t>look for, find</a:t>
            </a:r>
            <a:r>
              <a:rPr lang="zh-CN" altLang="en-US" sz="3200" b="1">
                <a:latin typeface="Times New Roman" panose="02020603050405020304" pitchFamily="18" charset="0"/>
              </a:rPr>
              <a:t>与 </a:t>
            </a:r>
            <a:r>
              <a:rPr lang="en-US" altLang="zh-CN" sz="3200" b="1">
                <a:latin typeface="Times New Roman" panose="02020603050405020304" pitchFamily="18" charset="0"/>
              </a:rPr>
              <a:t>find out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40000"/>
              </a:lnSpc>
            </a:pPr>
            <a:endParaRPr lang="en-US" altLang="zh-CN" sz="3200" b="1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304800" y="762000"/>
            <a:ext cx="845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9FBA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200" b="1" dirty="0">
                <a:latin typeface="Times New Roman" panose="02020603050405020304" pitchFamily="18" charset="0"/>
              </a:rPr>
              <a:t>Look for: </a:t>
            </a:r>
            <a:r>
              <a:rPr lang="zh-CN" altLang="en-US" sz="3200" b="1" dirty="0">
                <a:latin typeface="Times New Roman" panose="02020603050405020304" pitchFamily="18" charset="0"/>
              </a:rPr>
              <a:t>寻找，强调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寻找的动作和过程</a:t>
            </a:r>
            <a:r>
              <a:rPr lang="zh-CN" altLang="en-US" sz="3200" b="1" dirty="0">
                <a:latin typeface="Times New Roman" panose="02020603050405020304" pitchFamily="18" charset="0"/>
              </a:rPr>
              <a:t>，是  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algn="l"/>
            <a:r>
              <a:rPr lang="zh-CN" altLang="en-US" sz="3200" b="1" dirty="0">
                <a:latin typeface="Times New Roman" panose="02020603050405020304" pitchFamily="18" charset="0"/>
              </a:rPr>
              <a:t>                  有目的的寻找。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228600" y="2438400"/>
            <a:ext cx="84582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9FBA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200" b="1" dirty="0">
                <a:latin typeface="Times New Roman" panose="02020603050405020304" pitchFamily="18" charset="0"/>
              </a:rPr>
              <a:t>find: </a:t>
            </a:r>
            <a:r>
              <a:rPr lang="zh-CN" altLang="en-US" sz="3200" b="1" dirty="0">
                <a:latin typeface="Times New Roman" panose="02020603050405020304" pitchFamily="18" charset="0"/>
              </a:rPr>
              <a:t>找到，发现，通常指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找到或发现具体的东西，也可指偶然发现某物或某种情况</a:t>
            </a:r>
            <a:r>
              <a:rPr lang="zh-CN" altLang="en-US" sz="3200" b="1" dirty="0">
                <a:latin typeface="Times New Roman" panose="02020603050405020304" pitchFamily="18" charset="0"/>
              </a:rPr>
              <a:t>，强调结果。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381000" y="4572000"/>
            <a:ext cx="84582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9FBA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zh-CN" sz="3200" b="1" dirty="0">
                <a:latin typeface="Times New Roman" panose="02020603050405020304" pitchFamily="18" charset="0"/>
              </a:rPr>
              <a:t>Find out: </a:t>
            </a:r>
            <a:r>
              <a:rPr lang="zh-CN" altLang="en-US" sz="3200" b="1" dirty="0">
                <a:latin typeface="Times New Roman" panose="02020603050405020304" pitchFamily="18" charset="0"/>
              </a:rPr>
              <a:t>弄清，查明，多指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通过调查、询问、研究后搞清楚、弄明白</a:t>
            </a:r>
            <a:r>
              <a:rPr lang="zh-CN" altLang="en-US" sz="3200" b="1" dirty="0">
                <a:latin typeface="Times New Roman" panose="02020603050405020304" pitchFamily="18" charset="0"/>
              </a:rPr>
              <a:t>，含经过困难、曲折的意味。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4"/>
          <p:cNvSpPr>
            <a:spLocks noChangeArrowheads="1"/>
          </p:cNvSpPr>
          <p:nvPr/>
        </p:nvSpPr>
        <p:spPr bwMode="auto">
          <a:xfrm>
            <a:off x="381000" y="533400"/>
            <a:ext cx="83058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 Read the passage again and answer the questions.</a:t>
            </a:r>
            <a:endParaRPr lang="en-US" altLang="zh-CN" sz="3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304800" y="24384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25000"/>
              </a:lnSpc>
              <a:buFontTx/>
              <a:buAutoNum type="arabicPeriod"/>
            </a:pPr>
            <a:r>
              <a:rPr lang="en-US" altLang="en-US" sz="3200" b="1" dirty="0">
                <a:latin typeface="Times New Roman" panose="02020603050405020304" pitchFamily="18" charset="0"/>
              </a:rPr>
              <a:t>Does the writer think that everyone is born </a:t>
            </a:r>
            <a:r>
              <a:rPr lang="en-US" altLang="zh-CN" sz="3200" b="1" dirty="0">
                <a:latin typeface="Times New Roman" panose="02020603050405020304" pitchFamily="18" charset="0"/>
              </a:rPr>
              <a:t> 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with the ability to learn well? Do you agree? </a:t>
            </a:r>
            <a:r>
              <a:rPr lang="en-US" altLang="zh-CN" sz="3200" b="1" dirty="0">
                <a:latin typeface="Times New Roman" panose="02020603050405020304" pitchFamily="18" charset="0"/>
              </a:rPr>
              <a:t> 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2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Why or why not?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457200" y="4572000"/>
            <a:ext cx="83788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No. No, I don’t. Because  whether or not you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can learn well depends on your learning habits.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381000" y="914400"/>
            <a:ext cx="8229600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en-US" sz="3200" b="1" dirty="0">
                <a:latin typeface="Times New Roman" panose="02020603050405020304" pitchFamily="18" charset="0"/>
              </a:rPr>
              <a:t>2. Why is it a good idea to connect something </a:t>
            </a:r>
            <a:r>
              <a:rPr lang="en-US" altLang="zh-CN" sz="3200" b="1" dirty="0">
                <a:latin typeface="Times New Roman" panose="02020603050405020304" pitchFamily="18" charset="0"/>
              </a:rPr>
              <a:t>  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you need to learn with something you are </a:t>
            </a:r>
            <a:r>
              <a:rPr lang="en-US" altLang="zh-CN" sz="3200" b="1" dirty="0">
                <a:latin typeface="Times New Roman" panose="02020603050405020304" pitchFamily="18" charset="0"/>
              </a:rPr>
              <a:t>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interested in?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533400" y="3124200"/>
            <a:ext cx="8154988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Because  if you are interested something, your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Brain is more active and it is also easier for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You to pay attention to it for a long time.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381000" y="457200"/>
            <a:ext cx="8153400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en-US" sz="3200" b="1" dirty="0">
                <a:latin typeface="Times New Roman" panose="02020603050405020304" pitchFamily="18" charset="0"/>
              </a:rPr>
              <a:t>3. What do the sayings “use it or lose it” and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“practice makes perfect” mean? Do you </a:t>
            </a:r>
            <a:r>
              <a:rPr lang="en-US" altLang="zh-CN" sz="3200" b="1" dirty="0">
                <a:latin typeface="Times New Roman" panose="02020603050405020304" pitchFamily="18" charset="0"/>
              </a:rPr>
              <a:t>     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</a:t>
            </a:r>
            <a:r>
              <a:rPr lang="en-US" altLang="en-US" sz="3200" b="1" dirty="0">
                <a:latin typeface="Times New Roman" panose="02020603050405020304" pitchFamily="18" charset="0"/>
              </a:rPr>
              <a:t>agree with them?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609600" y="2438400"/>
            <a:ext cx="8382000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We should keep practicing what we have learned. Even if we learn something well, we will forget it until we use it. Yes, I do. 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33400" y="4495800"/>
            <a:ext cx="80010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4. Do good learners learn from mistakes or 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    </a:t>
            </a:r>
            <a:r>
              <a:rPr lang="en-US" altLang="en-US" sz="3200" b="1">
                <a:latin typeface="Times New Roman" panose="02020603050405020304" pitchFamily="18" charset="0"/>
              </a:rPr>
              <a:t>are they afraid of making mistakes?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914400" y="5867400"/>
            <a:ext cx="6705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Good learners learn from mistakes. 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/>
      <p:bldP spid="13926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533400" y="3962400"/>
            <a:ext cx="80772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6. Do you agree that learning is a lifelong </a:t>
            </a:r>
            <a:r>
              <a:rPr lang="en-US" altLang="zh-CN" sz="3200" b="1">
                <a:latin typeface="Times New Roman" panose="02020603050405020304" pitchFamily="18" charset="0"/>
              </a:rPr>
              <a:t> 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    </a:t>
            </a:r>
            <a:r>
              <a:rPr lang="en-US" altLang="en-US" sz="3200" b="1">
                <a:latin typeface="Times New Roman" panose="02020603050405020304" pitchFamily="18" charset="0"/>
              </a:rPr>
              <a:t>journey? Why or why not?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457200" y="304800"/>
            <a:ext cx="7924800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en-US" sz="3200" b="1">
                <a:latin typeface="Times New Roman" panose="02020603050405020304" pitchFamily="18" charset="0"/>
              </a:rPr>
              <a:t>5. What study skills does the writer talk </a:t>
            </a:r>
            <a:r>
              <a:rPr lang="en-US" altLang="zh-CN" sz="3200" b="1">
                <a:latin typeface="Times New Roman" panose="02020603050405020304" pitchFamily="18" charset="0"/>
              </a:rPr>
              <a:t>  </a:t>
            </a:r>
            <a:endParaRPr lang="en-US" altLang="zh-CN" sz="3200" b="1">
              <a:latin typeface="Times New Roman" panose="02020603050405020304" pitchFamily="18" charset="0"/>
            </a:endParaRPr>
          </a:p>
          <a:p>
            <a:pPr algn="l">
              <a:lnSpc>
                <a:spcPct val="135000"/>
              </a:lnSpc>
            </a:pPr>
            <a:r>
              <a:rPr lang="en-US" altLang="zh-CN" sz="3200" b="1">
                <a:latin typeface="Times New Roman" panose="02020603050405020304" pitchFamily="18" charset="0"/>
              </a:rPr>
              <a:t>    </a:t>
            </a:r>
            <a:r>
              <a:rPr lang="en-US" altLang="en-US" sz="3200" b="1">
                <a:latin typeface="Times New Roman" panose="02020603050405020304" pitchFamily="18" charset="0"/>
              </a:rPr>
              <a:t>about? Do you have those study skills?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838200" y="1600200"/>
            <a:ext cx="80010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Creating an interest in what you learn, practicing and leaning from mistakes, developing study skills and asking questions. Yes, I do./ No, I don’t.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838200" y="5334000"/>
            <a:ext cx="75438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Yes, I do. Because every day brings something new.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/>
      <p:bldP spid="14029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AutoShape 2"/>
          <p:cNvSpPr>
            <a:spLocks noChangeArrowheads="1"/>
          </p:cNvSpPr>
          <p:nvPr/>
        </p:nvSpPr>
        <p:spPr bwMode="auto">
          <a:xfrm>
            <a:off x="228600" y="2590800"/>
            <a:ext cx="8610600" cy="2057400"/>
          </a:xfrm>
          <a:prstGeom prst="verticalScroll">
            <a:avLst>
              <a:gd name="adj" fmla="val 6250"/>
            </a:avLst>
          </a:prstGeom>
          <a:gradFill rotWithShape="1">
            <a:gsLst>
              <a:gs pos="0">
                <a:srgbClr val="CCECFF">
                  <a:alpha val="50000"/>
                </a:srgbClr>
              </a:gs>
              <a:gs pos="50000">
                <a:schemeClr val="bg1"/>
              </a:gs>
              <a:gs pos="100000">
                <a:srgbClr val="CCECFF">
                  <a:alpha val="50000"/>
                </a:srgbClr>
              </a:gs>
            </a:gsLst>
            <a:lin ang="5400000" scaled="1"/>
          </a:gradFill>
          <a:ln w="28575">
            <a:solidFill>
              <a:srgbClr val="CC6600"/>
            </a:solidFill>
            <a:prstDash val="dash"/>
            <a:round/>
          </a:ln>
          <a:effectLst/>
        </p:spPr>
        <p:txBody>
          <a:bodyPr wrap="none" anchor="ctr"/>
          <a:lstStyle/>
          <a:p>
            <a:pPr algn="l">
              <a:lnSpc>
                <a:spcPct val="150000"/>
              </a:lnSpc>
              <a:defRPr/>
            </a:pPr>
            <a:endParaRPr lang="zh-CN" altLang="en-US" sz="2400" b="1">
              <a:solidFill>
                <a:srgbClr val="800000"/>
              </a:solidFill>
              <a:ea typeface="楷体_GB2312" pitchFamily="49" charset="-122"/>
            </a:endParaRPr>
          </a:p>
        </p:txBody>
      </p:sp>
      <p:sp>
        <p:nvSpPr>
          <p:cNvPr id="141317" name="Rectangle 4"/>
          <p:cNvSpPr>
            <a:spLocks noChangeArrowheads="1"/>
          </p:cNvSpPr>
          <p:nvPr/>
        </p:nvSpPr>
        <p:spPr bwMode="auto">
          <a:xfrm>
            <a:off x="304800" y="639763"/>
            <a:ext cx="81534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zh-CN" sz="3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Look up the following words from the</a:t>
            </a:r>
            <a:endParaRPr lang="en-US" altLang="zh-CN" sz="3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 in the dictionary. Then write a sentence for each word.</a:t>
            </a:r>
            <a:endParaRPr lang="en-US" altLang="zh-CN" sz="3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318" name="Rectangle 4"/>
          <p:cNvSpPr>
            <a:spLocks noChangeArrowheads="1"/>
          </p:cNvSpPr>
          <p:nvPr/>
        </p:nvSpPr>
        <p:spPr bwMode="auto">
          <a:xfrm>
            <a:off x="457200" y="2743200"/>
            <a:ext cx="80772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10000"/>
              </a:lnSpc>
            </a:pP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brain    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n.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      connect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v.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      overnight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adv.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         </a:t>
            </a:r>
            <a:endParaRPr lang="en-US" altLang="zh-CN" sz="3200" b="1" dirty="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attention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n.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     review 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v.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      knowledge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n.</a:t>
            </a:r>
            <a:endParaRPr lang="en-US" altLang="zh-CN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2900" indent="-342900" algn="l">
              <a:lnSpc>
                <a:spcPct val="110000"/>
              </a:lnSpc>
            </a:pP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ability   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n.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      active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adj.</a:t>
            </a:r>
            <a:r>
              <a:rPr lang="en-US" altLang="zh-CN" sz="32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      wisely      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adv.</a:t>
            </a:r>
            <a:endParaRPr lang="en-US" altLang="zh-CN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1319" name="Rectangle 5"/>
          <p:cNvSpPr>
            <a:spLocks noChangeArrowheads="1"/>
          </p:cNvSpPr>
          <p:nvPr/>
        </p:nvSpPr>
        <p:spPr bwMode="auto">
          <a:xfrm>
            <a:off x="381000" y="5105400"/>
            <a:ext cx="81534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e.g. brain: A good way to train the brain is to  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              do some math exercises every day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4"/>
          <p:cNvSpPr>
            <a:spLocks noChangeArrowheads="1"/>
          </p:cNvSpPr>
          <p:nvPr/>
        </p:nvSpPr>
        <p:spPr bwMode="auto">
          <a:xfrm>
            <a:off x="304800" y="762000"/>
            <a:ext cx="84582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zh-CN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2e Do you think you are a good learner? What learning habits do you think are useful? Discuss with your group and share your ideas with the class.</a:t>
            </a:r>
            <a:endParaRPr lang="en-US" altLang="zh-CN" sz="36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2339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33400" y="4648200"/>
            <a:ext cx="13716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340" name="Picture 5" descr="Img2780870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429000"/>
            <a:ext cx="3657600" cy="270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539750" y="4581525"/>
            <a:ext cx="84248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zh-CN" sz="3600" b="1" dirty="0">
                <a:latin typeface="Times New Roman" panose="02020603050405020304" pitchFamily="18" charset="0"/>
              </a:rPr>
              <a:t>2. She learns English ______________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/>
            <a:r>
              <a:rPr lang="en-US" altLang="zh-CN" sz="3600" b="1" dirty="0">
                <a:latin typeface="Times New Roman" panose="02020603050405020304" pitchFamily="18" charset="0"/>
              </a:rPr>
              <a:t>    ____________.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pic>
        <p:nvPicPr>
          <p:cNvPr id="115715" name="Picture 3" descr="OOOPIC_yuyu_2009030280c7f0c59f39939b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9FFE1"/>
              </a:clrFrom>
              <a:clrTo>
                <a:srgbClr val="F9FF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5" y="549275"/>
            <a:ext cx="5113338" cy="382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4787900" y="4581525"/>
            <a:ext cx="3117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42414"/>
                </a:solidFill>
                <a:latin typeface="Times New Roman" panose="02020603050405020304" pitchFamily="18" charset="0"/>
              </a:rPr>
              <a:t> by reading the</a:t>
            </a:r>
            <a:endParaRPr lang="en-US" altLang="zh-CN" sz="3600" b="1" dirty="0">
              <a:solidFill>
                <a:srgbClr val="F42414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1042988" y="5157788"/>
            <a:ext cx="1885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42414"/>
                </a:solidFill>
                <a:latin typeface="Times New Roman" panose="02020603050405020304" pitchFamily="18" charset="0"/>
              </a:rPr>
              <a:t>textbook</a:t>
            </a:r>
            <a:endParaRPr lang="en-US" altLang="zh-CN" sz="3600" b="1" dirty="0">
              <a:solidFill>
                <a:srgbClr val="F42414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/>
      <p:bldP spid="1157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 descr="8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" y="2895600"/>
            <a:ext cx="8534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63" name="Rectangle 4"/>
          <p:cNvSpPr>
            <a:spLocks noChangeArrowheads="1"/>
          </p:cNvSpPr>
          <p:nvPr/>
        </p:nvSpPr>
        <p:spPr bwMode="auto">
          <a:xfrm>
            <a:off x="381000" y="838200"/>
            <a:ext cx="8458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you think of other ways to become a successful learner? Discuss with your group and share your ideas with the class.</a:t>
            </a:r>
            <a:endParaRPr lang="en-US" altLang="zh-CN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381000" y="3124200"/>
            <a:ext cx="8305800" cy="2653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A: I think another way to become a successful  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 learner is by trying to think about the    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      same thing in different ways.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B:  I agree. I believe that 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... 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719138" y="4652963"/>
            <a:ext cx="8424862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3. They learn English _____________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_________________.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grpSp>
        <p:nvGrpSpPr>
          <p:cNvPr id="116739" name="Group 3"/>
          <p:cNvGrpSpPr/>
          <p:nvPr/>
        </p:nvGrpSpPr>
        <p:grpSpPr bwMode="auto">
          <a:xfrm>
            <a:off x="539750" y="476250"/>
            <a:ext cx="8047038" cy="3889375"/>
            <a:chOff x="385" y="572"/>
            <a:chExt cx="5069" cy="2172"/>
          </a:xfrm>
        </p:grpSpPr>
        <p:pic>
          <p:nvPicPr>
            <p:cNvPr id="116740" name="Picture 4" descr="2007114153018428_2"/>
            <p:cNvPicPr>
              <a:picLocks noChangeAspect="1"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385" y="572"/>
              <a:ext cx="5069" cy="2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741" name="Picture 5" descr="TE003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12" y="572"/>
              <a:ext cx="2177" cy="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5003800" y="4724400"/>
            <a:ext cx="2889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42414"/>
                </a:solidFill>
                <a:latin typeface="Times New Roman" panose="02020603050405020304" pitchFamily="18" charset="0"/>
              </a:rPr>
              <a:t> by asking the</a:t>
            </a:r>
            <a:endParaRPr lang="en-US" altLang="zh-CN" sz="3600" b="1" dirty="0">
              <a:solidFill>
                <a:srgbClr val="F42414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1217613" y="5300663"/>
            <a:ext cx="3282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42414"/>
                </a:solidFill>
                <a:latin typeface="Times New Roman" panose="02020603050405020304" pitchFamily="18" charset="0"/>
              </a:rPr>
              <a:t>teacher for help</a:t>
            </a:r>
            <a:endParaRPr lang="en-US" altLang="zh-CN" sz="3600" b="1" dirty="0">
              <a:solidFill>
                <a:srgbClr val="F42414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/>
      <p:bldP spid="1167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922713" y="3645024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611188" y="4416425"/>
            <a:ext cx="8424862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4. She learns English ____________</a:t>
            </a:r>
            <a:endParaRPr lang="en-US" altLang="zh-CN" sz="3600" b="1" dirty="0">
              <a:latin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3600" b="1" dirty="0">
                <a:latin typeface="Times New Roman" panose="02020603050405020304" pitchFamily="18" charset="0"/>
              </a:rPr>
              <a:t>    _____________. </a:t>
            </a:r>
            <a:endParaRPr lang="en-US" altLang="zh-CN" sz="3600" b="1" dirty="0">
              <a:latin typeface="Times New Roman" panose="02020603050405020304" pitchFamily="18" charset="0"/>
            </a:endParaRPr>
          </a:p>
        </p:txBody>
      </p:sp>
      <p:grpSp>
        <p:nvGrpSpPr>
          <p:cNvPr id="117763" name="Group 3"/>
          <p:cNvGrpSpPr/>
          <p:nvPr/>
        </p:nvGrpSpPr>
        <p:grpSpPr bwMode="auto">
          <a:xfrm>
            <a:off x="2484438" y="404813"/>
            <a:ext cx="3810000" cy="3810000"/>
            <a:chOff x="1565" y="391"/>
            <a:chExt cx="2400" cy="2400"/>
          </a:xfrm>
        </p:grpSpPr>
        <p:pic>
          <p:nvPicPr>
            <p:cNvPr id="117764" name="Picture 4" descr="17649cadc8f1abdb6ba88442b0f4bb7e"/>
            <p:cNvPicPr>
              <a:picLocks noChangeAspect="1" noChangeArrowheads="1"/>
            </p:cNvPicPr>
            <p:nvPr/>
          </p:nvPicPr>
          <p:blipFill>
            <a:blip r:embed="rId1">
              <a:clrChange>
                <a:clrFrom>
                  <a:srgbClr val="E2C0B4"/>
                </a:clrFrom>
                <a:clrTo>
                  <a:srgbClr val="E2C0B4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65" y="391"/>
              <a:ext cx="2400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7765" name="Text Box 5"/>
            <p:cNvSpPr txBox="1">
              <a:spLocks noChangeArrowheads="1"/>
            </p:cNvSpPr>
            <p:nvPr/>
          </p:nvSpPr>
          <p:spPr bwMode="auto">
            <a:xfrm>
              <a:off x="3107" y="1979"/>
              <a:ext cx="771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400" b="1">
                  <a:solidFill>
                    <a:srgbClr val="1111FF"/>
                  </a:solidFill>
                  <a:latin typeface="Arial Black" panose="020B0A04020102020204" pitchFamily="34" charset="0"/>
                </a:rPr>
                <a:t>music</a:t>
              </a:r>
              <a:endParaRPr lang="en-US" altLang="zh-CN" sz="2400" b="1">
                <a:solidFill>
                  <a:srgbClr val="1111FF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4811713" y="4508500"/>
            <a:ext cx="2495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42414"/>
                </a:solidFill>
                <a:latin typeface="Times New Roman" panose="02020603050405020304" pitchFamily="18" charset="0"/>
              </a:rPr>
              <a:t>by</a:t>
            </a:r>
            <a:r>
              <a:rPr lang="en-US" altLang="zh-CN" sz="3600" b="1" dirty="0">
                <a:solidFill>
                  <a:srgbClr val="1111FF"/>
                </a:solidFill>
                <a:latin typeface="Arial Black" panose="020B0A04020102020204" pitchFamily="34" charset="0"/>
              </a:rPr>
              <a:t> </a:t>
            </a:r>
            <a:r>
              <a:rPr lang="en-US" altLang="zh-CN" sz="3600" b="1" dirty="0">
                <a:solidFill>
                  <a:srgbClr val="F42414"/>
                </a:solidFill>
                <a:latin typeface="Times New Roman" panose="02020603050405020304" pitchFamily="18" charset="0"/>
              </a:rPr>
              <a:t>enjoying</a:t>
            </a:r>
            <a:endParaRPr lang="en-US" altLang="zh-CN" sz="3600" b="1" dirty="0">
              <a:solidFill>
                <a:srgbClr val="F42414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1084263" y="5229225"/>
            <a:ext cx="283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42414"/>
                </a:solidFill>
                <a:latin typeface="Times New Roman" panose="02020603050405020304" pitchFamily="18" charset="0"/>
              </a:rPr>
              <a:t>English songs</a:t>
            </a:r>
            <a:endParaRPr lang="en-US" altLang="zh-CN" sz="3600" b="1" dirty="0">
              <a:solidFill>
                <a:srgbClr val="F42414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6" grpId="0"/>
      <p:bldP spid="1177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4"/>
          <p:cNvSpPr>
            <a:spLocks noChangeArrowheads="1"/>
          </p:cNvSpPr>
          <p:nvPr/>
        </p:nvSpPr>
        <p:spPr bwMode="auto">
          <a:xfrm>
            <a:off x="381000" y="534988"/>
            <a:ext cx="830580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 What good learning habits can you think of? Make a list and discuss them with your partner.</a:t>
            </a:r>
            <a:r>
              <a:rPr lang="en-US" altLang="zh-CN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8787" name="Picture 3" descr="2dd834d14bce14279a50275b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57200" y="4221088"/>
            <a:ext cx="43434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88" name="Picture 4" descr="米老鼠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7925" y="4876800"/>
            <a:ext cx="1616075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4"/>
          <p:cNvSpPr>
            <a:spLocks noChangeArrowheads="1"/>
          </p:cNvSpPr>
          <p:nvPr/>
        </p:nvSpPr>
        <p:spPr bwMode="auto">
          <a:xfrm>
            <a:off x="457200" y="457200"/>
            <a:ext cx="83058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2b Read the passage quickly and check if any of the habits you listed in 2a are mentioned. Which four habits of successful learners can you find from the passage?</a:t>
            </a:r>
            <a:endParaRPr lang="en-US" altLang="zh-CN" sz="3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811" name="Rectangle 6"/>
          <p:cNvSpPr>
            <a:spLocks noChangeArrowheads="1"/>
          </p:cNvSpPr>
          <p:nvPr/>
        </p:nvSpPr>
        <p:spPr bwMode="auto">
          <a:xfrm>
            <a:off x="533400" y="3708400"/>
            <a:ext cx="7924800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200" b="1" dirty="0" smtClean="0">
                <a:latin typeface="Times New Roman" panose="02020603050405020304" pitchFamily="18" charset="0"/>
              </a:rPr>
              <a:t>           USING </a:t>
            </a:r>
            <a:r>
              <a:rPr lang="en-US" altLang="zh-CN" sz="3200" b="1" dirty="0">
                <a:latin typeface="Times New Roman" panose="02020603050405020304" pitchFamily="18" charset="0"/>
              </a:rPr>
              <a:t>DICTIONARIES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</a:rPr>
              <a:t>This can help you find the definition that matches the context of the word in the text.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304800" y="609600"/>
            <a:ext cx="850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9FBA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3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How Can You Become a Successful Learner?</a:t>
            </a:r>
            <a:endParaRPr lang="en-US" altLang="zh-CN" sz="3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304800" y="1447799"/>
            <a:ext cx="8659688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Everyone is born with the ability to learn.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endParaRPr lang="en-US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But whether or not you can do this well depends on your learning habits.</a:t>
            </a:r>
            <a:r>
              <a:rPr lang="en-US" altLang="en-US" sz="3200" b="1" dirty="0">
                <a:latin typeface="Times New Roman" panose="02020603050405020304" pitchFamily="18" charset="0"/>
              </a:rPr>
              <a:t> Research </a:t>
            </a:r>
            <a:endParaRPr lang="en-US" altLang="en-US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en-US" sz="3200" b="1" dirty="0">
                <a:latin typeface="Times New Roman" panose="02020603050405020304" pitchFamily="18" charset="0"/>
              </a:rPr>
              <a:t>shows that successful learners have some good habits in common.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en-US" sz="3600" b="1" u="sng" dirty="0">
                <a:solidFill>
                  <a:srgbClr val="CC00FF"/>
                </a:solidFill>
                <a:latin typeface="Times New Roman" panose="02020603050405020304" pitchFamily="18" charset="0"/>
              </a:rPr>
              <a:t>Creating an interest in what they learn</a:t>
            </a:r>
            <a:endParaRPr lang="en-US" altLang="en-US" sz="3600" b="1" u="sng" dirty="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Studies show that if you are interested in something, your brain is more active and 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381000" y="609600"/>
            <a:ext cx="8229600" cy="578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it is also easier for you to pay attention to it for a long time. Good learners </a:t>
            </a:r>
            <a:r>
              <a:rPr lang="en-US" altLang="zh-CN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often 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connect what they need to learn with something </a:t>
            </a:r>
            <a:r>
              <a:rPr lang="en-US" altLang="zh-CN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interesting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sz="3200" b="1" dirty="0">
                <a:latin typeface="Times New Roman" panose="02020603050405020304" pitchFamily="18" charset="0"/>
              </a:rPr>
              <a:t> For example, if they need to learn English and they like music or sports, they can listen to English songs or watch sports programs in English. </a:t>
            </a:r>
            <a:r>
              <a:rPr lang="en-US" altLang="zh-CN" sz="3200" b="1" dirty="0">
                <a:latin typeface="Times New Roman" panose="02020603050405020304" pitchFamily="18" charset="0"/>
              </a:rPr>
              <a:t>This</a:t>
            </a:r>
            <a:r>
              <a:rPr lang="en-US" altLang="en-US" sz="3200" b="1" dirty="0">
                <a:latin typeface="Times New Roman" panose="02020603050405020304" pitchFamily="18" charset="0"/>
              </a:rPr>
              <a:t> way they will not get bored. </a:t>
            </a: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endParaRPr lang="en-US" altLang="zh-CN" sz="3200" b="1" dirty="0"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en-US" sz="3600" b="1" dirty="0">
                <a:solidFill>
                  <a:srgbClr val="CC00FF"/>
                </a:solidFill>
                <a:latin typeface="Times New Roman" panose="02020603050405020304" pitchFamily="18" charset="0"/>
              </a:rPr>
              <a:t>Practicing and learning from mistakes</a:t>
            </a:r>
            <a:endParaRPr lang="en-US" altLang="en-US" sz="3600" b="1" dirty="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05000"/>
              </a:lnSpc>
            </a:pP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Good learners think about what they are good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模板网-WWW.1PPT.COM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7961</Words>
  <Application>WPS 演示</Application>
  <PresentationFormat>全屏显示(4:3)</PresentationFormat>
  <Paragraphs>220</Paragraphs>
  <Slides>30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2" baseType="lpstr">
      <vt:lpstr>Arial</vt:lpstr>
      <vt:lpstr>宋体</vt:lpstr>
      <vt:lpstr>Wingdings</vt:lpstr>
      <vt:lpstr>Arial</vt:lpstr>
      <vt:lpstr>微软雅黑</vt:lpstr>
      <vt:lpstr>Times New Roman</vt:lpstr>
      <vt:lpstr>Calibri</vt:lpstr>
      <vt:lpstr>Arial Black</vt:lpstr>
      <vt:lpstr>Arial Unicode MS</vt:lpstr>
      <vt:lpstr>楷体_GB2312</vt:lpstr>
      <vt:lpstr>新宋体</vt:lpstr>
      <vt:lpstr>第一PPT模板网-WWW.1PPT.COM​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4</cp:revision>
  <dcterms:created xsi:type="dcterms:W3CDTF">2017-10-23T01:33:00Z</dcterms:created>
  <dcterms:modified xsi:type="dcterms:W3CDTF">2019-10-17T08:51:38Z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